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83" r:id="rId2"/>
    <p:sldId id="256" r:id="rId3"/>
    <p:sldId id="284" r:id="rId4"/>
    <p:sldId id="259" r:id="rId5"/>
    <p:sldId id="278" r:id="rId6"/>
    <p:sldId id="261" r:id="rId7"/>
    <p:sldId id="280" r:id="rId8"/>
    <p:sldId id="279" r:id="rId9"/>
    <p:sldId id="263" r:id="rId10"/>
    <p:sldId id="264" r:id="rId11"/>
    <p:sldId id="281" r:id="rId12"/>
    <p:sldId id="282" r:id="rId13"/>
    <p:sldId id="285" r:id="rId14"/>
    <p:sldId id="273" r:id="rId15"/>
    <p:sldId id="274" r:id="rId16"/>
    <p:sldId id="286" r:id="rId17"/>
    <p:sldId id="275" r:id="rId18"/>
  </p:sldIdLst>
  <p:sldSz cx="9906000" cy="6858000" type="A4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90" y="-17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2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45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8" y="274645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6575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48300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4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4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7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941BA-86DA-444A-A9C9-9977B951C5CA}" type="datetimeFigureOut">
              <a:rPr lang="uk-UA" smtClean="0"/>
              <a:pPr/>
              <a:t>05.12.2016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1C573-A6DB-4661-9ED9-83DADDFE4536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Знай свої права та обов’язки.</a:t>
            </a:r>
            <a:endParaRPr lang="uk-UA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Мапа сайт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4221088"/>
            <a:ext cx="2883830" cy="192255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60512" y="260648"/>
            <a:ext cx="8784976" cy="24929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60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</a:t>
            </a:r>
            <a:r>
              <a:rPr lang="ru-RU" sz="48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ошта казкових героїв.</a:t>
            </a:r>
            <a:endParaRPr lang="ru-RU" sz="6000" b="1" spc="150" dirty="0" smtClean="0">
              <a:ln w="11430"/>
              <a:solidFill>
                <a:schemeClr val="tx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en-US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(</a:t>
            </a:r>
            <a:r>
              <a:rPr lang="ru-RU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Порушення прав у казках.</a:t>
            </a:r>
            <a:r>
              <a:rPr lang="en-US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ru-RU" sz="60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6000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</a:t>
            </a:r>
            <a:r>
              <a:rPr lang="ru-RU" sz="4800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обота в групах.</a:t>
            </a:r>
            <a:endParaRPr lang="ru-RU" sz="6000" spc="150" dirty="0">
              <a:ln w="11430"/>
              <a:solidFill>
                <a:schemeClr val="tx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3796" name="Picture 4" descr="Зміс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0832" y="4653136"/>
            <a:ext cx="2798052" cy="179874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3798" name="Picture 6" descr="Книгарн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7512" y="4286256"/>
            <a:ext cx="2987856" cy="192076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6696" y="260648"/>
            <a:ext cx="4745732" cy="106613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Інсценізація ситуації 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Результат пошуку зображень за запитом &quot;картинка  лисиця 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2132856"/>
            <a:ext cx="273630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Результат пошуку зображень за запитом &quot;картинка казкового ведмедя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4808" y="2420888"/>
            <a:ext cx="252028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Рисунок 5" descr="Результат пошуку зображень за запитом &quot;картинка казкового ведмедя&quot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3120" y="2060848"/>
            <a:ext cx="33843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2216696" y="6021288"/>
            <a:ext cx="5184576" cy="43088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200" dirty="0" smtClean="0">
                <a:solidFill>
                  <a:srgbClr val="7030A0"/>
                </a:solidFill>
              </a:rPr>
              <a:t> </a:t>
            </a:r>
            <a:r>
              <a:rPr lang="uk-UA" sz="2200" dirty="0" smtClean="0">
                <a:solidFill>
                  <a:schemeClr val="tx1"/>
                </a:solidFill>
              </a:rPr>
              <a:t>Яке право Декларації порушила Лисиця?</a:t>
            </a:r>
            <a:endParaRPr lang="uk-UA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596" y="3000372"/>
            <a:ext cx="8352928" cy="207227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sz="5300" dirty="0" smtClean="0">
                <a:solidFill>
                  <a:schemeClr val="tx1"/>
                </a:solidFill>
              </a:rPr>
              <a:t>Гра 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«Права чи обов’язки».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 Робота в парах.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Результат пошуку зображень за запитом &quot;картинка права дитини&quot;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7177" y="0"/>
            <a:ext cx="3368824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8" name="Picture 2" descr="Результат пошуку зображень за запитом &quot;діти малюнок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472" y="94140"/>
            <a:ext cx="2160113" cy="283479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9530" y="1357298"/>
            <a:ext cx="6415992" cy="507831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Хоч ми малі, ще школярі, 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 в нас закон є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права.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ми навік запам’ятали 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Декларації слова: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“Вс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 в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льн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всі р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i, </a:t>
            </a:r>
            <a:b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треба вс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 нам дружно жить”. 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Тож ми ще змалечку вчимося 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поважати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любить.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5797" r="21717" b="13043"/>
          <a:stretch>
            <a:fillRect/>
          </a:stretch>
        </p:blipFill>
        <p:spPr bwMode="auto">
          <a:xfrm>
            <a:off x="6810388" y="1571612"/>
            <a:ext cx="2897957" cy="35719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99592" y="188640"/>
            <a:ext cx="7344816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</a:t>
            </a:r>
            <a:r>
              <a:rPr lang="ru-RU" sz="36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</a:t>
            </a:r>
            <a:r>
              <a:rPr lang="ru-RU" sz="4400" b="1" spc="150" dirty="0" smtClean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сновок дітей.</a:t>
            </a:r>
            <a:endParaRPr lang="ru-RU" sz="3200" b="1" spc="150" dirty="0">
              <a:ln w="11430"/>
              <a:solidFill>
                <a:schemeClr val="tx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44488" y="1360512"/>
            <a:ext cx="3224808" cy="40934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Будьте всі щасливі, діти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 усмішкою в світ ідіть, 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Хай вам щиро сонце світить,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Всі здоровими ростуть.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 на згадку вам дарую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Ось такі права.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Щоб завжди ви пам’ятали,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Що це - не пусті слова.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 все записано в законах,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Конституції у нас,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 держава Україна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5825" algn="l"/>
              </a:tabLst>
            </a:pPr>
            <a:r>
              <a:rPr kumimoji="0" lang="uk-UA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Завжди піклується про Вас.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0592" y="332656"/>
            <a:ext cx="6979155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695825" algn="l"/>
              </a:tabLst>
            </a:pPr>
            <a:r>
              <a:rPr kumimoji="0" lang="uk-UA" sz="4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Побажання вчителя для дітей.</a:t>
            </a:r>
            <a:endParaRPr kumimoji="0" lang="uk-UA" sz="40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1" name="Picture 3" descr="https://img02.rl0.ru/4cdba0b46984dcb9f8d60cf2818633cb/c599x541/kollegium25.at.ua/Oformlenie/Vchiteli.gif"/>
          <p:cNvPicPr>
            <a:picLocks noChangeAspect="1" noChangeArrowheads="1"/>
          </p:cNvPicPr>
          <p:nvPr/>
        </p:nvPicPr>
        <p:blipFill>
          <a:blip r:embed="rId2" cstate="print"/>
          <a:srcRect t="12196"/>
          <a:stretch>
            <a:fillRect/>
          </a:stretch>
        </p:blipFill>
        <p:spPr bwMode="auto">
          <a:xfrm>
            <a:off x="3666702" y="1124745"/>
            <a:ext cx="6239298" cy="494746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2406" y="500042"/>
            <a:ext cx="6357981" cy="477053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tx1"/>
                </a:solidFill>
              </a:rPr>
              <a:t>Сьогодні на уроці  всі були</a:t>
            </a:r>
            <a:r>
              <a:rPr lang="en-US" sz="4000" b="1" dirty="0" smtClean="0">
                <a:solidFill>
                  <a:schemeClr val="tx1"/>
                </a:solidFill>
              </a:rPr>
              <a:t>:</a:t>
            </a:r>
          </a:p>
          <a:p>
            <a:r>
              <a:rPr lang="uk-UA" sz="3200" dirty="0" smtClean="0">
                <a:solidFill>
                  <a:schemeClr val="tx1"/>
                </a:solidFill>
              </a:rPr>
              <a:t>К</a:t>
            </a:r>
            <a:r>
              <a:rPr lang="uk-UA" sz="3200" dirty="0" smtClean="0">
                <a:solidFill>
                  <a:srgbClr val="FF0000"/>
                </a:solidFill>
              </a:rPr>
              <a:t>м</a:t>
            </a:r>
            <a:r>
              <a:rPr lang="uk-UA" sz="3200" dirty="0" smtClean="0">
                <a:solidFill>
                  <a:schemeClr val="tx1"/>
                </a:solidFill>
              </a:rPr>
              <a:t>ітливі. </a:t>
            </a:r>
          </a:p>
          <a:p>
            <a:r>
              <a:rPr lang="uk-UA" sz="3200" dirty="0" smtClean="0">
                <a:solidFill>
                  <a:schemeClr val="tx1"/>
                </a:solidFill>
              </a:rPr>
              <a:t>Сп</a:t>
            </a:r>
            <a:r>
              <a:rPr lang="uk-UA" sz="3200" dirty="0" smtClean="0">
                <a:solidFill>
                  <a:srgbClr val="FF0000"/>
                </a:solidFill>
              </a:rPr>
              <a:t>о</a:t>
            </a:r>
            <a:r>
              <a:rPr lang="uk-UA" sz="3200" dirty="0" smtClean="0">
                <a:solidFill>
                  <a:schemeClr val="tx1"/>
                </a:solidFill>
              </a:rPr>
              <a:t>стережливі.</a:t>
            </a:r>
          </a:p>
          <a:p>
            <a:r>
              <a:rPr lang="uk-UA" sz="3200" dirty="0" smtClean="0">
                <a:solidFill>
                  <a:srgbClr val="FF0000"/>
                </a:solidFill>
              </a:rPr>
              <a:t>Л</a:t>
            </a:r>
            <a:r>
              <a:rPr lang="uk-UA" sz="3200" dirty="0" smtClean="0">
                <a:solidFill>
                  <a:schemeClr val="tx1"/>
                </a:solidFill>
              </a:rPr>
              <a:t>юб’язні.</a:t>
            </a:r>
          </a:p>
          <a:p>
            <a:r>
              <a:rPr lang="uk-UA" sz="3200" dirty="0" smtClean="0">
                <a:solidFill>
                  <a:schemeClr val="tx1"/>
                </a:solidFill>
              </a:rPr>
              <a:t>Х</a:t>
            </a:r>
            <a:r>
              <a:rPr lang="uk-UA" sz="3200" dirty="0" smtClean="0">
                <a:solidFill>
                  <a:srgbClr val="FF0000"/>
                </a:solidFill>
              </a:rPr>
              <a:t>о</a:t>
            </a:r>
            <a:r>
              <a:rPr lang="uk-UA" sz="3200" dirty="0" smtClean="0">
                <a:solidFill>
                  <a:schemeClr val="tx1"/>
                </a:solidFill>
              </a:rPr>
              <a:t>робрі.</a:t>
            </a:r>
          </a:p>
          <a:p>
            <a:r>
              <a:rPr lang="uk-UA" sz="3200" dirty="0" smtClean="0">
                <a:solidFill>
                  <a:srgbClr val="FF0000"/>
                </a:solidFill>
              </a:rPr>
              <a:t>Д</a:t>
            </a:r>
            <a:r>
              <a:rPr lang="uk-UA" sz="3200" dirty="0" smtClean="0">
                <a:solidFill>
                  <a:schemeClr val="tx1"/>
                </a:solidFill>
              </a:rPr>
              <a:t>опитливі.</a:t>
            </a:r>
          </a:p>
          <a:p>
            <a:r>
              <a:rPr lang="uk-UA" sz="3200" dirty="0" smtClean="0">
                <a:solidFill>
                  <a:srgbClr val="FF0000"/>
                </a:solidFill>
              </a:rPr>
              <a:t>Ц</a:t>
            </a:r>
            <a:r>
              <a:rPr lang="uk-UA" sz="3200" dirty="0" smtClean="0">
                <a:solidFill>
                  <a:schemeClr val="tx1"/>
                </a:solidFill>
              </a:rPr>
              <a:t>ілеспрямовані.</a:t>
            </a:r>
          </a:p>
          <a:p>
            <a:r>
              <a:rPr lang="uk-UA" sz="3200" dirty="0" smtClean="0">
                <a:solidFill>
                  <a:schemeClr val="tx1"/>
                </a:solidFill>
              </a:rPr>
              <a:t>Старанн</a:t>
            </a:r>
            <a:r>
              <a:rPr lang="uk-UA" sz="3200" dirty="0" smtClean="0">
                <a:solidFill>
                  <a:srgbClr val="FF0000"/>
                </a:solidFill>
              </a:rPr>
              <a:t>і</a:t>
            </a:r>
            <a:r>
              <a:rPr lang="uk-UA" sz="3200" dirty="0" smtClean="0">
                <a:solidFill>
                  <a:schemeClr val="tx1"/>
                </a:solidFill>
              </a:rPr>
              <a:t>.</a:t>
            </a:r>
          </a:p>
          <a:p>
            <a:r>
              <a:rPr lang="uk-UA" sz="3200" dirty="0" smtClean="0">
                <a:solidFill>
                  <a:srgbClr val="FF0000"/>
                </a:solidFill>
              </a:rPr>
              <a:t>                        </a:t>
            </a:r>
            <a:r>
              <a:rPr lang="uk-UA" sz="4000" b="1" dirty="0" smtClean="0">
                <a:solidFill>
                  <a:srgbClr val="FF0000"/>
                </a:solidFill>
              </a:rPr>
              <a:t>МОЛОДЦІ!!!</a:t>
            </a:r>
            <a:endParaRPr lang="uk-UA" sz="3200" b="1" dirty="0" smtClean="0">
              <a:solidFill>
                <a:srgbClr val="FF0000"/>
              </a:solidFill>
            </a:endParaRPr>
          </a:p>
        </p:txBody>
      </p:sp>
      <p:pic>
        <p:nvPicPr>
          <p:cNvPr id="6" name="Рисунок 5" descr="1350824665_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3264" y="1500174"/>
            <a:ext cx="2782185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6720" y="500042"/>
            <a:ext cx="8553560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695825" algn="l"/>
              </a:tabLst>
            </a:pPr>
            <a:r>
              <a:rPr kumimoji="0" lang="uk-UA" sz="4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Дізнайтесь більше про свої права.</a:t>
            </a:r>
            <a:endParaRPr kumimoji="0" lang="uk-UA" sz="4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8224" y="2500306"/>
            <a:ext cx="7143800" cy="292387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    </a:t>
            </a:r>
            <a:r>
              <a:rPr lang="uk-UA" sz="2400" b="1" dirty="0" smtClean="0">
                <a:solidFill>
                  <a:schemeClr val="tx1"/>
                </a:solidFill>
              </a:rPr>
              <a:t>Джерела                                                Адреса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Мультфільм                              </a:t>
            </a:r>
            <a:r>
              <a:rPr lang="en-US" sz="2000" dirty="0" smtClean="0">
                <a:solidFill>
                  <a:schemeClr val="tx1"/>
                </a:solidFill>
              </a:rPr>
              <a:t>               </a:t>
            </a:r>
            <a:r>
              <a:rPr lang="uk-UA" sz="2000" dirty="0" smtClean="0">
                <a:solidFill>
                  <a:schemeClr val="tx1"/>
                </a:solidFill>
              </a:rPr>
              <a:t>   </a:t>
            </a:r>
            <a:r>
              <a:rPr lang="en-US" sz="2000" dirty="0" smtClean="0">
                <a:solidFill>
                  <a:schemeClr val="tx1"/>
                </a:solidFill>
              </a:rPr>
              <a:t>www.youtube.com</a:t>
            </a:r>
            <a:endParaRPr lang="uk-UA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’’Смешарики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а</a:t>
            </a:r>
            <a:r>
              <a:rPr lang="uk-UA" sz="2000" dirty="0" smtClean="0">
                <a:solidFill>
                  <a:schemeClr val="tx1"/>
                </a:solidFill>
              </a:rPr>
              <a:t>збука прав реб</a:t>
            </a:r>
            <a:r>
              <a:rPr lang="ru-RU" sz="2000" dirty="0" smtClean="0">
                <a:solidFill>
                  <a:schemeClr val="tx1"/>
                </a:solidFill>
              </a:rPr>
              <a:t>ё</a:t>
            </a:r>
            <a:r>
              <a:rPr lang="uk-UA" sz="2000" dirty="0" smtClean="0">
                <a:solidFill>
                  <a:schemeClr val="tx1"/>
                </a:solidFill>
              </a:rPr>
              <a:t>нка’’</a:t>
            </a:r>
          </a:p>
          <a:p>
            <a:endParaRPr lang="uk-UA" sz="2000" dirty="0" smtClean="0">
              <a:solidFill>
                <a:schemeClr val="tx1"/>
              </a:solidFill>
            </a:endParaRPr>
          </a:p>
          <a:p>
            <a:endParaRPr lang="uk-UA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Відеоролик</a:t>
            </a:r>
            <a:r>
              <a:rPr lang="en-US" sz="2000" dirty="0" smtClean="0">
                <a:solidFill>
                  <a:schemeClr val="tx1"/>
                </a:solidFill>
              </a:rPr>
              <a:t>                                                 www.youtube.com</a:t>
            </a:r>
            <a:endParaRPr lang="uk-UA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’’Декларация 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uk-UA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прав реб</a:t>
            </a:r>
            <a:r>
              <a:rPr lang="ru-RU" sz="2000" dirty="0" smtClean="0">
                <a:solidFill>
                  <a:schemeClr val="tx1"/>
                </a:solidFill>
              </a:rPr>
              <a:t>ёнка</a:t>
            </a:r>
            <a:r>
              <a:rPr lang="uk-UA" sz="2000" dirty="0" smtClean="0">
                <a:solidFill>
                  <a:schemeClr val="tx1"/>
                </a:solidFill>
              </a:rPr>
              <a:t>’’</a:t>
            </a:r>
            <a:endParaRPr lang="uk-UA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95480" y="2571744"/>
            <a:ext cx="5976316" cy="101566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tx1"/>
                </a:solidFill>
              </a:rPr>
              <a:t>Дякую за увагу!!!</a:t>
            </a:r>
            <a:endParaRPr lang="uk-UA" sz="6000" b="1" dirty="0">
              <a:solidFill>
                <a:schemeClr val="tx1"/>
              </a:solidFill>
            </a:endParaRPr>
          </a:p>
        </p:txBody>
      </p:sp>
      <p:pic>
        <p:nvPicPr>
          <p:cNvPr id="53250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38488" cy="2151796"/>
          </a:xfrm>
          <a:prstGeom prst="rect">
            <a:avLst/>
          </a:prstGeom>
          <a:noFill/>
        </p:spPr>
      </p:pic>
      <p:pic>
        <p:nvPicPr>
          <p:cNvPr id="53252" name="Picture 4" descr="Результат пошуку зображень за запитом &quot;книги малюнок&quot;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968" y="4643446"/>
            <a:ext cx="2452670" cy="1827480"/>
          </a:xfrm>
          <a:prstGeom prst="rect">
            <a:avLst/>
          </a:prstGeom>
          <a:noFill/>
        </p:spPr>
      </p:pic>
      <p:pic>
        <p:nvPicPr>
          <p:cNvPr id="53254" name="Picture 6" descr="Результат пошуку зображень за запитом &quot;книги малюнок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53066" y="3929066"/>
            <a:ext cx="2962275" cy="2724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go4.imgsmail.ru/imgpreview?key=82066da0ee96501&amp;mb=imgdb_preview_1039"/>
          <p:cNvPicPr>
            <a:picLocks noChangeAspect="1" noChangeArrowheads="1"/>
          </p:cNvPicPr>
          <p:nvPr/>
        </p:nvPicPr>
        <p:blipFill>
          <a:blip r:embed="rId2" cstate="print"/>
          <a:srcRect l="3614" t="2826" r="4819" b="5243"/>
          <a:stretch>
            <a:fillRect/>
          </a:stretch>
        </p:blipFill>
        <p:spPr bwMode="auto">
          <a:xfrm>
            <a:off x="238092" y="1643050"/>
            <a:ext cx="4691955" cy="500063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00472" y="0"/>
            <a:ext cx="9467436" cy="144655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400" b="1" spc="150" dirty="0" smtClean="0">
                <a:ln w="11430"/>
                <a:solidFill>
                  <a:schemeClr val="tx1"/>
                </a:solidFill>
                <a:latin typeface="+mj-lt"/>
              </a:rPr>
              <a:t>В</a:t>
            </a:r>
            <a:r>
              <a:rPr lang="ru-RU" sz="3600" b="1" spc="150" dirty="0" smtClean="0">
                <a:ln w="11430"/>
                <a:solidFill>
                  <a:schemeClr val="tx1"/>
                </a:solidFill>
                <a:latin typeface="+mj-lt"/>
              </a:rPr>
              <a:t>права </a:t>
            </a:r>
            <a:endParaRPr lang="ru-RU" sz="4400" b="1" spc="150" dirty="0" smtClean="0">
              <a:ln w="11430"/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sz="4400" b="1" spc="150" dirty="0" smtClean="0">
                <a:ln w="11430"/>
                <a:solidFill>
                  <a:schemeClr val="tx1"/>
                </a:solidFill>
                <a:latin typeface="+mj-lt"/>
              </a:rPr>
              <a:t>’</a:t>
            </a:r>
            <a:r>
              <a:rPr lang="ru-RU" sz="4400" spc="150" dirty="0" smtClean="0">
                <a:ln w="11430"/>
                <a:solidFill>
                  <a:schemeClr val="tx1"/>
                </a:solidFill>
                <a:latin typeface="+mj-lt"/>
              </a:rPr>
              <a:t>’п</a:t>
            </a:r>
            <a:r>
              <a:rPr lang="ru-RU" sz="3600" spc="150" dirty="0" smtClean="0">
                <a:ln w="11430"/>
                <a:solidFill>
                  <a:schemeClr val="tx1"/>
                </a:solidFill>
                <a:latin typeface="+mj-lt"/>
              </a:rPr>
              <a:t>ривітання</a:t>
            </a:r>
            <a:r>
              <a:rPr lang="ru-RU" sz="4400" spc="150" dirty="0" smtClean="0">
                <a:ln w="11430"/>
                <a:solidFill>
                  <a:schemeClr val="tx1"/>
                </a:solidFill>
                <a:latin typeface="+mj-lt"/>
              </a:rPr>
              <a:t>’’</a:t>
            </a:r>
            <a:endParaRPr lang="ru-RU" sz="4400" spc="150" dirty="0">
              <a:ln w="11430"/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9698" name="Picture 2" descr="Результат пошуку зображень за запитом &quot;діти малюнок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7056" y="4149080"/>
            <a:ext cx="4060257" cy="230425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chool44.edu.kh.ua/files2/images/%D0%A3%D1%87%D0%B5%D0%BD%D1%8C_3.jpg?size=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553744"/>
            <a:ext cx="2534682" cy="2304256"/>
          </a:xfrm>
          <a:prstGeom prst="rect">
            <a:avLst/>
          </a:prstGeom>
          <a:noFill/>
        </p:spPr>
      </p:pic>
      <p:pic>
        <p:nvPicPr>
          <p:cNvPr id="5" name="Рисунок 4" descr="62290201_1280851072_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8950" y="5072074"/>
            <a:ext cx="2770225" cy="1612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a170ed97191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3396" y="1785926"/>
            <a:ext cx="1774370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452670" y="1500174"/>
            <a:ext cx="4857784" cy="32316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1"/>
                </a:solidFill>
                <a:cs typeface="Vijaya" pitchFamily="34" charset="0"/>
              </a:rPr>
              <a:t>Вірш "Ти маєш право і обов'язок".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Ти маєш право жити на Землі,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Творити, дихати,учитись,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Примножувать багатства всі її,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Своєю Україною гордитись.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Але й обов’язки ти маєш,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І їх усі ти добре знаєш.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Та справа кожного, як жити, 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Ледарювати чи творити – 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Закон написаний для всіх,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За ним не жить – це справжній гріх.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092" y="332656"/>
            <a:ext cx="9001188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r>
              <a:rPr lang="uk-UA" sz="4400" b="1" dirty="0" smtClean="0">
                <a:solidFill>
                  <a:schemeClr val="tx1"/>
                </a:solidFill>
                <a:latin typeface="+mj-lt"/>
              </a:rPr>
              <a:t>Знай свої права і обов’язки дитино!</a:t>
            </a:r>
            <a:endParaRPr lang="uk-UA" sz="4400" b="1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09926" y="214291"/>
            <a:ext cx="2944348" cy="181588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tx1"/>
                </a:solidFill>
              </a:rPr>
              <a:t>        </a:t>
            </a:r>
            <a:r>
              <a:rPr lang="uk-UA" sz="4000" b="1" dirty="0" smtClean="0">
                <a:solidFill>
                  <a:schemeClr val="tx1"/>
                </a:solidFill>
                <a:latin typeface="+mj-lt"/>
              </a:rPr>
              <a:t>Загадка.</a:t>
            </a:r>
            <a:endParaRPr lang="uk-UA" sz="2400" b="1" dirty="0" smtClean="0">
              <a:solidFill>
                <a:schemeClr val="tx1"/>
              </a:solidFill>
              <a:latin typeface="+mj-lt"/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Стоїть вулик придорожній 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Уночі завжди порожній.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                              (Школа).</a:t>
            </a:r>
          </a:p>
          <a:p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43010" name="Picture 2" descr="Результат пошуку зображень за запитом &quot;діти школа малюно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0632" y="2204864"/>
            <a:ext cx="5976664" cy="445320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72331419_konstituciya_2013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8624" y="404664"/>
            <a:ext cx="5760640" cy="61653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 descr="Результат пошуку зображень за запитом &quot;декларація прав дитин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49156" name="AutoShape 4" descr="Результат пошуку зображень за запитом &quot;декларація прав дитин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49158" name="AutoShape 6" descr="Результат пошуку зображень за запитом &quot;декларація прав дитин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49160" name="AutoShape 8" descr="Результат пошуку зображень за запитом &quot;декларація прав дитин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pic>
        <p:nvPicPr>
          <p:cNvPr id="49161" name="Picture 9" descr="C:\Users\Home\Downloads\завантажен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82" y="1643050"/>
            <a:ext cx="2912433" cy="457203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667117" y="1785926"/>
            <a:ext cx="607223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Декларація - слово латинське означає </a:t>
            </a:r>
          </a:p>
          <a:p>
            <a:r>
              <a:rPr lang="ru-RU" sz="2400" dirty="0" smtClean="0"/>
              <a:t>’’заява, оголошення’’.</a:t>
            </a:r>
            <a:endParaRPr lang="uk-UA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Проголошена Генеральною Асамблеєю ООН </a:t>
            </a:r>
          </a:p>
          <a:p>
            <a:r>
              <a:rPr lang="ru-RU" sz="2400" dirty="0" smtClean="0"/>
              <a:t>20 листопада 1959 року.</a:t>
            </a:r>
          </a:p>
          <a:p>
            <a:endParaRPr lang="ru-RU" sz="2400" dirty="0" smtClean="0"/>
          </a:p>
          <a:p>
            <a:r>
              <a:rPr lang="ru-RU" sz="2400" dirty="0" err="1" smtClean="0"/>
              <a:t>Конвенція</a:t>
            </a:r>
            <a:r>
              <a:rPr lang="ru-RU" sz="2400" dirty="0" smtClean="0"/>
              <a:t> – </a:t>
            </a:r>
            <a:r>
              <a:rPr lang="ru-RU" sz="2400" dirty="0" err="1" smtClean="0"/>
              <a:t>це</a:t>
            </a:r>
            <a:r>
              <a:rPr lang="ru-RU" sz="2400" dirty="0" smtClean="0"/>
              <a:t> угода</a:t>
            </a:r>
            <a:r>
              <a:rPr lang="en-US" sz="2400" dirty="0" smtClean="0"/>
              <a:t>,</a:t>
            </a:r>
            <a:r>
              <a:rPr lang="ru-RU" sz="2400" dirty="0" smtClean="0"/>
              <a:t> </a:t>
            </a:r>
            <a:r>
              <a:rPr lang="ru-RU" sz="2400" dirty="0" err="1" smtClean="0"/>
              <a:t>міжнародний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договір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певних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питань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dirty="0" smtClean="0"/>
              <a:t> В </a:t>
            </a:r>
            <a:r>
              <a:rPr lang="ru-RU" sz="2400" dirty="0" err="1" smtClean="0"/>
              <a:t>Україні</a:t>
            </a:r>
            <a:r>
              <a:rPr lang="ru-RU" sz="2400" dirty="0" smtClean="0"/>
              <a:t>  </a:t>
            </a:r>
            <a:r>
              <a:rPr lang="ru-RU" sz="2400" dirty="0" err="1" smtClean="0"/>
              <a:t>Конвенція</a:t>
            </a:r>
            <a:r>
              <a:rPr lang="ru-RU" sz="2400" dirty="0" smtClean="0"/>
              <a:t> ООН 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прийнята</a:t>
            </a:r>
            <a:r>
              <a:rPr lang="ru-RU" sz="2400" dirty="0" smtClean="0"/>
              <a:t> у 1991 </a:t>
            </a:r>
            <a:r>
              <a:rPr lang="ru-RU" sz="2400" dirty="0" err="1" smtClean="0"/>
              <a:t>році</a:t>
            </a:r>
            <a:r>
              <a:rPr lang="ru-RU" sz="2400" dirty="0" smtClean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52604" y="285728"/>
            <a:ext cx="6052041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400" dirty="0" smtClean="0">
                <a:solidFill>
                  <a:schemeClr val="tx1"/>
                </a:solidFill>
                <a:latin typeface="+mj-lt"/>
              </a:rPr>
              <a:t>Декларація прав дитини</a:t>
            </a:r>
            <a:endParaRPr lang="uk-UA" sz="4400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640" y="332656"/>
            <a:ext cx="6041876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Робота з підручником.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Ст.56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464" y="2636912"/>
            <a:ext cx="9633520" cy="86409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tx1"/>
                </a:solidFill>
              </a:rPr>
              <a:t>Діти у підручнику зачитують на що вони мають право.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62466" name="Picture 2" descr="Результат пошуку зображень за запитом &quot;діти школа малюно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821367"/>
            <a:ext cx="4304928" cy="3228696"/>
          </a:xfrm>
          <a:prstGeom prst="rect">
            <a:avLst/>
          </a:prstGeom>
          <a:noFill/>
        </p:spPr>
      </p:pic>
      <p:pic>
        <p:nvPicPr>
          <p:cNvPr id="62468" name="Picture 4" descr="Результат пошуку зображень за запитом &quot;діти школа малюнок&quot;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29064" y="3789040"/>
            <a:ext cx="3503790" cy="264035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166" y="357166"/>
            <a:ext cx="6120680" cy="149817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sz="4900" dirty="0" smtClean="0">
                <a:solidFill>
                  <a:schemeClr val="tx1"/>
                </a:solidFill>
              </a:rPr>
              <a:t>Робота з таблицею 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"</a:t>
            </a:r>
            <a:r>
              <a:rPr lang="uk-UA" dirty="0" smtClean="0">
                <a:solidFill>
                  <a:schemeClr val="tx1"/>
                </a:solidFill>
              </a:rPr>
              <a:t>Права і обов</a:t>
            </a:r>
            <a:r>
              <a:rPr lang="ru-RU" dirty="0" smtClean="0">
                <a:solidFill>
                  <a:schemeClr val="tx1"/>
                </a:solidFill>
              </a:rPr>
              <a:t>'</a:t>
            </a:r>
            <a:r>
              <a:rPr lang="uk-UA" dirty="0" smtClean="0">
                <a:solidFill>
                  <a:schemeClr val="tx1"/>
                </a:solidFill>
              </a:rPr>
              <a:t>язки дітей</a:t>
            </a:r>
            <a:r>
              <a:rPr lang="ru-RU" dirty="0" smtClean="0">
                <a:solidFill>
                  <a:schemeClr val="tx1"/>
                </a:solidFill>
              </a:rPr>
              <a:t>"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Результат пошуку зображень за запитом &quot;картинка права і обовязки&quot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16" y="4286256"/>
            <a:ext cx="2000264" cy="237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Результат пошуку зображень за запитом &quot;картинка права і обовязки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3330" y="4214818"/>
            <a:ext cx="228601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452670" y="2071678"/>
            <a:ext cx="4714908" cy="467820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Твої права.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1.Право на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і громадянство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2.Всі діти рівні у своїх правах.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Право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навчання 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.Право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любов і турботу.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.Право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відпочинок і дозвілля.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.Право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медичну допомогу.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.Право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повноцінне харчування.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.Право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розвиток талантів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.Особлива</a:t>
            </a:r>
            <a:r>
              <a:rPr kumimoji="0" lang="uk-UA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турбота дітям інвалідам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.Жодна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дитина не повинна бути скривджена і зневажена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Твої </a:t>
            </a: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обов'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язки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Обов'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язки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які учні повинні виконувати в школі.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Старанно вчитися.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Дотримуватися правил розпорядку школи.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Виконувати класні і шкільні доручення.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Обов'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язки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повинні</a:t>
            </a:r>
            <a:r>
              <a:rPr kumimoji="0" lang="uk-UA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виконувати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вдома.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Піклуватися про членів своєї родини.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Допомагати старшим.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Доглядати за молодшими і слабшими.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Підтримувати чистоту , і порядок на робочому місці.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66984" y="500042"/>
            <a:ext cx="4430315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400" dirty="0" smtClean="0">
                <a:solidFill>
                  <a:schemeClr val="tx1"/>
                </a:solidFill>
              </a:rPr>
              <a:t>Фізкультхвилинка</a:t>
            </a:r>
            <a:endParaRPr lang="uk-UA" sz="4400" dirty="0">
              <a:solidFill>
                <a:schemeClr val="tx1"/>
              </a:solidFill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738158" y="1857364"/>
            <a:ext cx="4500594" cy="252376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Козачок.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Сплески два і три притопи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носок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каблучок.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Руку вліво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руку вправо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танцюєм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козачок.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 -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присядем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два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-присядем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Настрій гарний - покружляли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повертілись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тихенько всі всілись.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0" name="AutoShape 4" descr="Результат пошуку зображень за запитом &quot;картинка фізкультхвилин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222" name="AutoShape 6" descr="Результат пошуку зображень за запитом &quot;картинка фізкультхвилин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9224" name="Picture 8" descr="Результат пошуку зображень за запитом &quot;картинка фізкультхвилинк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8818" y="4429132"/>
            <a:ext cx="3524250" cy="1971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</TotalTime>
  <Words>403</Words>
  <Application>Microsoft Office PowerPoint</Application>
  <PresentationFormat>Лист A4 (210x297 мм)</PresentationFormat>
  <Paragraphs>90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Знай свої права та обов’язки.</vt:lpstr>
      <vt:lpstr>Слайд 2</vt:lpstr>
      <vt:lpstr>Слайд 3</vt:lpstr>
      <vt:lpstr>Слайд 4</vt:lpstr>
      <vt:lpstr>Слайд 5</vt:lpstr>
      <vt:lpstr>Слайд 6</vt:lpstr>
      <vt:lpstr>Робота з підручником. Ст.56</vt:lpstr>
      <vt:lpstr>Робота з таблицею  "Права і обов'язки дітей"</vt:lpstr>
      <vt:lpstr>Слайд 9</vt:lpstr>
      <vt:lpstr>Слайд 10</vt:lpstr>
      <vt:lpstr>Інсценізація ситуації </vt:lpstr>
      <vt:lpstr>Гра   «Права чи обов’язки».  Робота в парах.</vt:lpstr>
      <vt:lpstr>Слайд 13</vt:lpstr>
      <vt:lpstr>Слайд 14</vt:lpstr>
      <vt:lpstr>Слайд 15</vt:lpstr>
      <vt:lpstr>Слайд 16</vt:lpstr>
      <vt:lpstr>Слайд 17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Home</cp:lastModifiedBy>
  <cp:revision>45</cp:revision>
  <dcterms:created xsi:type="dcterms:W3CDTF">2016-10-30T16:35:40Z</dcterms:created>
  <dcterms:modified xsi:type="dcterms:W3CDTF">2016-12-05T20:37:02Z</dcterms:modified>
</cp:coreProperties>
</file>